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6" r:id="rId1"/>
  </p:sldMasterIdLst>
  <p:notesMasterIdLst>
    <p:notesMasterId r:id="rId12"/>
  </p:notesMasterIdLst>
  <p:sldIdLst>
    <p:sldId id="256" r:id="rId2"/>
    <p:sldId id="257" r:id="rId3"/>
    <p:sldId id="308" r:id="rId4"/>
    <p:sldId id="309" r:id="rId5"/>
    <p:sldId id="258" r:id="rId6"/>
    <p:sldId id="305" r:id="rId7"/>
    <p:sldId id="306" r:id="rId8"/>
    <p:sldId id="307" r:id="rId9"/>
    <p:sldId id="260" r:id="rId10"/>
    <p:sldId id="310" r:id="rId11"/>
  </p:sldIdLst>
  <p:sldSz cx="9144000" cy="5143500" type="screen16x9"/>
  <p:notesSz cx="6858000" cy="9144000"/>
  <p:embeddedFontLst>
    <p:embeddedFont>
      <p:font typeface="Impact" panose="020B0806030902050204" pitchFamily="34" charset="0"/>
      <p:regular r:id="rId1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92CF4-9AA6-40D3-98F0-0D5ED06F5D0E}" v="3" dt="2024-07-07T08:07:23.196"/>
  </p1510:revLst>
</p1510:revInfo>
</file>

<file path=ppt/tableStyles.xml><?xml version="1.0" encoding="utf-8"?>
<a:tblStyleLst xmlns:a="http://schemas.openxmlformats.org/drawingml/2006/main" def="{38473986-A20B-407E-A893-4BA10B03CE47}">
  <a:tblStyle styleId="{38473986-A20B-407E-A893-4BA10B03CE4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6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 RAJAVARMAN" userId="457573810d52b3bd" providerId="LiveId" clId="{02F92CF4-9AA6-40D3-98F0-0D5ED06F5D0E}"/>
    <pc:docChg chg="custSel modSld sldOrd">
      <pc:chgData name="G RAJAVARMAN" userId="457573810d52b3bd" providerId="LiveId" clId="{02F92CF4-9AA6-40D3-98F0-0D5ED06F5D0E}" dt="2024-07-07T08:10:53.854" v="38"/>
      <pc:docMkLst>
        <pc:docMk/>
      </pc:docMkLst>
      <pc:sldChg chg="modSp mod">
        <pc:chgData name="G RAJAVARMAN" userId="457573810d52b3bd" providerId="LiveId" clId="{02F92CF4-9AA6-40D3-98F0-0D5ED06F5D0E}" dt="2024-07-07T08:08:27.029" v="18" actId="1076"/>
        <pc:sldMkLst>
          <pc:docMk/>
          <pc:sldMk cId="0" sldId="256"/>
        </pc:sldMkLst>
        <pc:spChg chg="mod">
          <ac:chgData name="G RAJAVARMAN" userId="457573810d52b3bd" providerId="LiveId" clId="{02F92CF4-9AA6-40D3-98F0-0D5ED06F5D0E}" dt="2024-07-07T08:08:27.029" v="18" actId="1076"/>
          <ac:spMkLst>
            <pc:docMk/>
            <pc:sldMk cId="0" sldId="256"/>
            <ac:spMk id="3" creationId="{00000000-0000-0000-0000-000000000000}"/>
          </ac:spMkLst>
        </pc:spChg>
        <pc:spChg chg="mod">
          <ac:chgData name="G RAJAVARMAN" userId="457573810d52b3bd" providerId="LiveId" clId="{02F92CF4-9AA6-40D3-98F0-0D5ED06F5D0E}" dt="2024-07-07T08:06:47.061" v="8" actId="1076"/>
          <ac:spMkLst>
            <pc:docMk/>
            <pc:sldMk cId="0" sldId="256"/>
            <ac:spMk id="5" creationId="{00000000-0000-0000-0000-000000000000}"/>
          </ac:spMkLst>
        </pc:spChg>
      </pc:sldChg>
      <pc:sldChg chg="modSp mod">
        <pc:chgData name="G RAJAVARMAN" userId="457573810d52b3bd" providerId="LiveId" clId="{02F92CF4-9AA6-40D3-98F0-0D5ED06F5D0E}" dt="2024-07-07T08:08:00.171" v="14" actId="1076"/>
        <pc:sldMkLst>
          <pc:docMk/>
          <pc:sldMk cId="0" sldId="257"/>
        </pc:sldMkLst>
        <pc:spChg chg="mod">
          <ac:chgData name="G RAJAVARMAN" userId="457573810d52b3bd" providerId="LiveId" clId="{02F92CF4-9AA6-40D3-98F0-0D5ED06F5D0E}" dt="2024-07-07T08:08:00.171" v="14" actId="1076"/>
          <ac:spMkLst>
            <pc:docMk/>
            <pc:sldMk cId="0" sldId="257"/>
            <ac:spMk id="4" creationId="{00000000-0000-0000-0000-000000000000}"/>
          </ac:spMkLst>
        </pc:spChg>
        <pc:spChg chg="mod">
          <ac:chgData name="G RAJAVARMAN" userId="457573810d52b3bd" providerId="LiveId" clId="{02F92CF4-9AA6-40D3-98F0-0D5ED06F5D0E}" dt="2024-07-07T08:07:54.588" v="13" actId="1076"/>
          <ac:spMkLst>
            <pc:docMk/>
            <pc:sldMk cId="0" sldId="257"/>
            <ac:spMk id="5" creationId="{00000000-0000-0000-0000-000000000000}"/>
          </ac:spMkLst>
        </pc:spChg>
      </pc:sldChg>
      <pc:sldChg chg="modSp mod">
        <pc:chgData name="G RAJAVARMAN" userId="457573810d52b3bd" providerId="LiveId" clId="{02F92CF4-9AA6-40D3-98F0-0D5ED06F5D0E}" dt="2024-07-07T08:10:04.454" v="30" actId="14100"/>
        <pc:sldMkLst>
          <pc:docMk/>
          <pc:sldMk cId="0" sldId="260"/>
        </pc:sldMkLst>
        <pc:spChg chg="mod">
          <ac:chgData name="G RAJAVARMAN" userId="457573810d52b3bd" providerId="LiveId" clId="{02F92CF4-9AA6-40D3-98F0-0D5ED06F5D0E}" dt="2024-07-07T08:10:04.454" v="30" actId="14100"/>
          <ac:spMkLst>
            <pc:docMk/>
            <pc:sldMk cId="0" sldId="260"/>
            <ac:spMk id="6" creationId="{00000000-0000-0000-0000-000000000000}"/>
          </ac:spMkLst>
        </pc:spChg>
      </pc:sldChg>
      <pc:sldChg chg="ord">
        <pc:chgData name="G RAJAVARMAN" userId="457573810d52b3bd" providerId="LiveId" clId="{02F92CF4-9AA6-40D3-98F0-0D5ED06F5D0E}" dt="2024-07-07T08:10:53.854" v="38"/>
        <pc:sldMkLst>
          <pc:docMk/>
          <pc:sldMk cId="3885428405" sldId="305"/>
        </pc:sldMkLst>
      </pc:sldChg>
      <pc:sldChg chg="ord">
        <pc:chgData name="G RAJAVARMAN" userId="457573810d52b3bd" providerId="LiveId" clId="{02F92CF4-9AA6-40D3-98F0-0D5ED06F5D0E}" dt="2024-07-07T08:10:50.160" v="36"/>
        <pc:sldMkLst>
          <pc:docMk/>
          <pc:sldMk cId="1865401422" sldId="307"/>
        </pc:sldMkLst>
      </pc:sldChg>
      <pc:sldChg chg="modSp mod">
        <pc:chgData name="G RAJAVARMAN" userId="457573810d52b3bd" providerId="LiveId" clId="{02F92CF4-9AA6-40D3-98F0-0D5ED06F5D0E}" dt="2024-07-07T08:09:02.743" v="23" actId="1076"/>
        <pc:sldMkLst>
          <pc:docMk/>
          <pc:sldMk cId="2797060426" sldId="308"/>
        </pc:sldMkLst>
        <pc:spChg chg="mod">
          <ac:chgData name="G RAJAVARMAN" userId="457573810d52b3bd" providerId="LiveId" clId="{02F92CF4-9AA6-40D3-98F0-0D5ED06F5D0E}" dt="2024-07-07T08:08:39.953" v="20" actId="1076"/>
          <ac:spMkLst>
            <pc:docMk/>
            <pc:sldMk cId="2797060426" sldId="308"/>
            <ac:spMk id="2" creationId="{00000000-0000-0000-0000-000000000000}"/>
          </ac:spMkLst>
        </pc:spChg>
        <pc:spChg chg="mod">
          <ac:chgData name="G RAJAVARMAN" userId="457573810d52b3bd" providerId="LiveId" clId="{02F92CF4-9AA6-40D3-98F0-0D5ED06F5D0E}" dt="2024-07-07T08:09:02.743" v="23" actId="1076"/>
          <ac:spMkLst>
            <pc:docMk/>
            <pc:sldMk cId="2797060426" sldId="308"/>
            <ac:spMk id="4" creationId="{00000000-0000-0000-0000-000000000000}"/>
          </ac:spMkLst>
        </pc:spChg>
      </pc:sldChg>
      <pc:sldChg chg="modSp mod">
        <pc:chgData name="G RAJAVARMAN" userId="457573810d52b3bd" providerId="LiveId" clId="{02F92CF4-9AA6-40D3-98F0-0D5ED06F5D0E}" dt="2024-07-07T08:09:24.639" v="27" actId="13926"/>
        <pc:sldMkLst>
          <pc:docMk/>
          <pc:sldMk cId="3857511951" sldId="309"/>
        </pc:sldMkLst>
        <pc:spChg chg="mod">
          <ac:chgData name="G RAJAVARMAN" userId="457573810d52b3bd" providerId="LiveId" clId="{02F92CF4-9AA6-40D3-98F0-0D5ED06F5D0E}" dt="2024-07-07T08:09:09.748" v="24" actId="1076"/>
          <ac:spMkLst>
            <pc:docMk/>
            <pc:sldMk cId="3857511951" sldId="309"/>
            <ac:spMk id="2" creationId="{00000000-0000-0000-0000-000000000000}"/>
          </ac:spMkLst>
        </pc:spChg>
        <pc:spChg chg="mod">
          <ac:chgData name="G RAJAVARMAN" userId="457573810d52b3bd" providerId="LiveId" clId="{02F92CF4-9AA6-40D3-98F0-0D5ED06F5D0E}" dt="2024-07-07T08:09:24.639" v="27" actId="13926"/>
          <ac:spMkLst>
            <pc:docMk/>
            <pc:sldMk cId="3857511951" sldId="309"/>
            <ac:spMk id="3" creationId="{00000000-0000-0000-0000-000000000000}"/>
          </ac:spMkLst>
        </pc:spChg>
      </pc:sldChg>
    </pc:docChg>
  </pc:docChgLst>
</pc:chgInfo>
</file>

<file path=ppt/media/image1.jpeg>
</file>

<file path=ppt/media/image10.png>
</file>

<file path=ppt/media/image11.png>
</file>

<file path=ppt/media/image2.jpe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74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635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0724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311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853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9341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useBgFill="1">
        <p:nvSpPr>
          <p:cNvPr id="12" name="Freeform 11"/>
          <p:cNvSpPr/>
          <p:nvPr/>
        </p:nvSpPr>
        <p:spPr>
          <a:xfrm>
            <a:off x="-11907" y="0"/>
            <a:ext cx="8762858" cy="4941094"/>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3211693"/>
            <a:ext cx="8496943" cy="1521634"/>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1" y="0"/>
            <a:ext cx="6539684" cy="342658"/>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21350" y="219988"/>
            <a:ext cx="8525337" cy="4313853"/>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668401" y="496992"/>
            <a:ext cx="7316390" cy="2074896"/>
          </a:xfrm>
        </p:spPr>
        <p:txBody>
          <a:bodyPr anchor="b">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rot="21420000">
            <a:off x="737297" y="2628907"/>
            <a:ext cx="7316390" cy="412750"/>
          </a:xfrm>
        </p:spPr>
        <p:txBody>
          <a:bodyPr anchor="t">
            <a:noAutofit/>
          </a:bodyPr>
          <a:lstStyle>
            <a:lvl1pPr marL="0" indent="0" algn="r">
              <a:buNone/>
              <a:defRPr sz="210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3711406" y="3433847"/>
            <a:ext cx="4607740" cy="872334"/>
          </a:xfrm>
        </p:spPr>
        <p:txBody>
          <a:bodyPr/>
          <a:lstStyle>
            <a:lvl1pPr algn="ctr">
              <a:defRPr sz="4050">
                <a:solidFill>
                  <a:schemeClr val="accent1">
                    <a:lumMod val="50000"/>
                  </a:schemeClr>
                </a:solidFill>
              </a:defRPr>
            </a:lvl1pPr>
          </a:lstStyle>
          <a:p>
            <a:fld id="{B61BEF0D-F0BB-DE4B-95CE-6DB70DBA9567}" type="datetimeFigureOut">
              <a:rPr lang="en-US" smtClean="0"/>
              <a:pPr/>
              <a:t>7/7/2024</a:t>
            </a:fld>
            <a:endParaRPr lang="en-US" dirty="0"/>
          </a:p>
        </p:txBody>
      </p:sp>
      <p:sp>
        <p:nvSpPr>
          <p:cNvPr id="5" name="Footer Placeholder 4"/>
          <p:cNvSpPr>
            <a:spLocks noGrp="1"/>
          </p:cNvSpPr>
          <p:nvPr>
            <p:ph type="ftr" sz="quarter" idx="11"/>
          </p:nvPr>
        </p:nvSpPr>
        <p:spPr>
          <a:xfrm rot="21420000">
            <a:off x="-4170" y="3662268"/>
            <a:ext cx="3035429" cy="896654"/>
          </a:xfrm>
        </p:spPr>
        <p:txBody>
          <a:bodyPr vert="horz" lIns="91440" tIns="45720" rIns="91440" bIns="45720" rtlCol="0" anchor="ctr"/>
          <a:lstStyle>
            <a:lvl1pPr algn="r">
              <a:defRPr lang="en-US" sz="4050" dirty="0"/>
            </a:lvl1pPr>
          </a:lstStyle>
          <a:p>
            <a:endParaRPr lang="en-US" dirty="0"/>
          </a:p>
        </p:txBody>
      </p:sp>
      <p:sp>
        <p:nvSpPr>
          <p:cNvPr id="6" name="Slide Number Placeholder 5"/>
          <p:cNvSpPr>
            <a:spLocks noGrp="1"/>
          </p:cNvSpPr>
          <p:nvPr>
            <p:ph type="sldNum" sz="quarter" idx="12"/>
          </p:nvPr>
        </p:nvSpPr>
        <p:spPr>
          <a:xfrm rot="21420000">
            <a:off x="7388818" y="2874486"/>
            <a:ext cx="680390" cy="373853"/>
          </a:xfrm>
        </p:spPr>
        <p:txBody>
          <a:bodyPr/>
          <a:lstStyle>
            <a:lvl1pPr>
              <a:defRPr sz="1800">
                <a:solidFill>
                  <a:schemeClr val="tx1">
                    <a:lumMod val="75000"/>
                    <a:lumOff val="25000"/>
                  </a:schemeClr>
                </a:solidFill>
              </a:defRPr>
            </a:lvl1pPr>
          </a:lstStyle>
          <a:p>
            <a:fld id="{D57F1E4F-1CFF-5643-939E-217C01CDF565}" type="slidenum">
              <a:rPr lang="en-US" smtClean="0"/>
              <a:pPr/>
              <a:t>‹#›</a:t>
            </a:fld>
            <a:endParaRPr lang="en-US" dirty="0"/>
          </a:p>
        </p:txBody>
      </p:sp>
      <p:sp>
        <p:nvSpPr>
          <p:cNvPr id="25" name="5-Point Star 24"/>
          <p:cNvSpPr/>
          <p:nvPr/>
        </p:nvSpPr>
        <p:spPr>
          <a:xfrm rot="21420000">
            <a:off x="3166039" y="3833517"/>
            <a:ext cx="386540" cy="386540"/>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1283435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3079749"/>
            <a:ext cx="7796031" cy="441635"/>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4351" y="514350"/>
            <a:ext cx="7794385" cy="2396177"/>
          </a:xfrm>
          <a:ln w="57150" cmpd="thinThick">
            <a:solidFill>
              <a:schemeClr val="bg1">
                <a:lumMod val="50000"/>
              </a:schemeClr>
            </a:solidFill>
            <a:miter lim="800000"/>
          </a:ln>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4335" y="3527192"/>
            <a:ext cx="7796046" cy="511854"/>
          </a:xfrm>
        </p:spPr>
        <p:txBody>
          <a:bodyPr anchor="t"/>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094500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1" y="514351"/>
            <a:ext cx="7797677" cy="2396177"/>
          </a:xfrm>
        </p:spPr>
        <p:txBody>
          <a:bodyPr anchor="ctr">
            <a:normAutofit/>
          </a:bodyPr>
          <a:lstStyle>
            <a:lvl1pPr algn="ct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514335" y="3079750"/>
            <a:ext cx="7796047" cy="955205"/>
          </a:xfrm>
        </p:spPr>
        <p:txBody>
          <a:bodyPr anchor="ct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690581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99" y="514350"/>
            <a:ext cx="7143765" cy="2187528"/>
          </a:xfrm>
        </p:spPr>
        <p:txBody>
          <a:bodyPr anchor="ctr">
            <a:normAutofit/>
          </a:bodyPr>
          <a:lstStyle>
            <a:lvl1pPr algn="ct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162698" y="2707524"/>
            <a:ext cx="6500967" cy="283326"/>
          </a:xfrm>
        </p:spPr>
        <p:txBody>
          <a:bodyPr anchor="t">
            <a:normAutofit/>
          </a:bodyPr>
          <a:lstStyle>
            <a:lvl1pPr marL="0" indent="0" algn="r">
              <a:buNone/>
              <a:defRPr sz="1050">
                <a:solidFill>
                  <a:schemeClr val="tx1">
                    <a:lumMod val="50000"/>
                    <a:lumOff val="5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514351" y="3079751"/>
            <a:ext cx="7797662" cy="951189"/>
          </a:xfrm>
        </p:spPr>
        <p:txBody>
          <a:bodyPr anchor="ct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13" name="TextBox 12"/>
          <p:cNvSpPr txBox="1"/>
          <p:nvPr/>
        </p:nvSpPr>
        <p:spPr>
          <a:xfrm>
            <a:off x="514351" y="66947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854812" y="219212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243140906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4351" y="1292891"/>
            <a:ext cx="7796030" cy="1883876"/>
          </a:xfrm>
        </p:spPr>
        <p:txBody>
          <a:bodyPr anchor="b">
            <a:normAutofit/>
          </a:bodyPr>
          <a:lstStyle>
            <a:lvl1pPr algn="l">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514351" y="3185601"/>
            <a:ext cx="7796030" cy="855483"/>
          </a:xfrm>
        </p:spPr>
        <p:txBody>
          <a:bodyPr anchor="t">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314137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514351" y="514350"/>
            <a:ext cx="7796030" cy="863974"/>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514352"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514352"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175967"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175966"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827785" y="1547546"/>
            <a:ext cx="2482596" cy="432197"/>
          </a:xfrm>
        </p:spPr>
        <p:txBody>
          <a:bodyPr anchor="b">
            <a:noAutofit/>
          </a:bodyPr>
          <a:lstStyle>
            <a:lvl1pPr marL="0" indent="0" algn="ctr">
              <a:lnSpc>
                <a:spcPct val="90000"/>
              </a:lnSpc>
              <a:buNone/>
              <a:defRPr sz="18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827785" y="1979744"/>
            <a:ext cx="2482596" cy="2051196"/>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704677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514351" y="514350"/>
            <a:ext cx="7797662" cy="863974"/>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518880"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514335" y="1547547"/>
            <a:ext cx="2482596" cy="1152544"/>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518880" y="3291966"/>
            <a:ext cx="2482596" cy="73897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178058"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176999" y="1547547"/>
            <a:ext cx="2482596" cy="1151428"/>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176999" y="3291965"/>
            <a:ext cx="2482596" cy="738975"/>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826708" y="2859769"/>
            <a:ext cx="2482596" cy="432197"/>
          </a:xfrm>
        </p:spPr>
        <p:txBody>
          <a:bodyPr anchor="b">
            <a:noAutofit/>
          </a:bodyPr>
          <a:lstStyle>
            <a:lvl1pPr marL="0" indent="0" algn="ctr">
              <a:lnSpc>
                <a:spcPct val="90000"/>
              </a:lnSpc>
              <a:buNone/>
              <a:defRPr sz="16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826614" y="1547546"/>
            <a:ext cx="2482596" cy="115289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826614" y="3291963"/>
            <a:ext cx="2482596" cy="738977"/>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36984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514351" y="1547547"/>
            <a:ext cx="7796030" cy="248339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3630555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1896" y="514350"/>
            <a:ext cx="1698485" cy="351658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514351" y="514350"/>
            <a:ext cx="5928323" cy="3516589"/>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6773958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Bullet Points">
  <p:cSld name="Title + Bullet Points">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extLst>
      <p:ext uri="{BB962C8B-B14F-4D97-AF65-F5344CB8AC3E}">
        <p14:creationId xmlns:p14="http://schemas.microsoft.com/office/powerpoint/2010/main" val="22843429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extLst>
      <p:ext uri="{BB962C8B-B14F-4D97-AF65-F5344CB8AC3E}">
        <p14:creationId xmlns:p14="http://schemas.microsoft.com/office/powerpoint/2010/main" val="354578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514351" y="1547547"/>
            <a:ext cx="7796030" cy="24833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30121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Quote">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extLst>
      <p:ext uri="{BB962C8B-B14F-4D97-AF65-F5344CB8AC3E}">
        <p14:creationId xmlns:p14="http://schemas.microsoft.com/office/powerpoint/2010/main" val="4163267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4351" y="514351"/>
            <a:ext cx="7796030" cy="2395115"/>
          </a:xfrm>
        </p:spPr>
        <p:txBody>
          <a:bodyPr anchor="b">
            <a:normAutofit/>
          </a:bodyPr>
          <a:lstStyle>
            <a:lvl1pPr algn="l">
              <a:defRPr sz="4050"/>
            </a:lvl1pPr>
          </a:lstStyle>
          <a:p>
            <a:r>
              <a:rPr lang="en-US"/>
              <a:t>Click to edit Master title style</a:t>
            </a:r>
            <a:endParaRPr lang="en-US" dirty="0"/>
          </a:p>
        </p:txBody>
      </p:sp>
      <p:sp>
        <p:nvSpPr>
          <p:cNvPr id="3" name="Text Placeholder 2"/>
          <p:cNvSpPr>
            <a:spLocks noGrp="1"/>
          </p:cNvSpPr>
          <p:nvPr>
            <p:ph type="body" idx="1"/>
          </p:nvPr>
        </p:nvSpPr>
        <p:spPr>
          <a:xfrm>
            <a:off x="514351" y="2806700"/>
            <a:ext cx="7796030" cy="1229711"/>
          </a:xfrm>
        </p:spPr>
        <p:txBody>
          <a:bodyPr anchor="t">
            <a:normAutofit/>
          </a:bodyPr>
          <a:lstStyle>
            <a:lvl1pPr marL="0" indent="0" algn="l">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0707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514351" y="514350"/>
            <a:ext cx="7797662" cy="868605"/>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514350" y="1547547"/>
            <a:ext cx="3816536" cy="248339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495478" y="1547547"/>
            <a:ext cx="3814904" cy="248339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639691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514351" y="514350"/>
            <a:ext cx="7796030" cy="868605"/>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8767" y="1547547"/>
            <a:ext cx="3642119" cy="509996"/>
          </a:xfrm>
        </p:spPr>
        <p:txBody>
          <a:bodyPr anchor="b">
            <a:noAutofit/>
          </a:bodyPr>
          <a:lstStyle>
            <a:lvl1pPr marL="0" indent="0">
              <a:lnSpc>
                <a:spcPct val="90000"/>
              </a:lnSpc>
              <a:buNone/>
              <a:defRPr sz="19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514352" y="2146300"/>
            <a:ext cx="3816534" cy="188463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644" y="1547547"/>
            <a:ext cx="3648368" cy="509996"/>
          </a:xfrm>
        </p:spPr>
        <p:txBody>
          <a:bodyPr anchor="b">
            <a:noAutofit/>
          </a:bodyPr>
          <a:lstStyle>
            <a:lvl1pPr marL="0" indent="0">
              <a:lnSpc>
                <a:spcPct val="90000"/>
              </a:lnSpc>
              <a:buNone/>
              <a:defRPr sz="195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495477" y="2146300"/>
            <a:ext cx="3816535" cy="188463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901940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1352585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1875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232" y="514350"/>
            <a:ext cx="3095145" cy="1517439"/>
          </a:xfrm>
        </p:spPr>
        <p:txBody>
          <a:bodyPr anchor="b">
            <a:normAutofit/>
          </a:bodyPr>
          <a:lstStyle>
            <a:lvl1pPr algn="ctr">
              <a:defRPr sz="2700"/>
            </a:lvl1pPr>
          </a:lstStyle>
          <a:p>
            <a:r>
              <a:rPr lang="en-US"/>
              <a:t>Click to edit Master title style</a:t>
            </a:r>
            <a:endParaRPr lang="en-US" dirty="0"/>
          </a:p>
        </p:txBody>
      </p:sp>
      <p:sp>
        <p:nvSpPr>
          <p:cNvPr id="10" name="Content Placeholder 2"/>
          <p:cNvSpPr>
            <a:spLocks noGrp="1"/>
          </p:cNvSpPr>
          <p:nvPr>
            <p:ph sz="quarter" idx="13"/>
          </p:nvPr>
        </p:nvSpPr>
        <p:spPr>
          <a:xfrm>
            <a:off x="3784600" y="514350"/>
            <a:ext cx="4525781" cy="35165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20232" y="2031789"/>
            <a:ext cx="3095146" cy="1999150"/>
          </a:xfrm>
        </p:spPr>
        <p:txBody>
          <a:bodyPr anchor="t">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469902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514350"/>
            <a:ext cx="4758977" cy="1517439"/>
          </a:xfrm>
        </p:spPr>
        <p:txBody>
          <a:bodyPr anchor="b">
            <a:normAutofit/>
          </a:bodyPr>
          <a:lstStyle>
            <a:lvl1pPr algn="ctr">
              <a:defRPr sz="2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11771" y="0"/>
            <a:ext cx="2698610" cy="3803650"/>
          </a:xfrm>
          <a:ln w="57150" cmpd="thinThick">
            <a:solidFill>
              <a:schemeClr val="bg1">
                <a:lumMod val="50000"/>
              </a:schemeClr>
            </a:solidFill>
            <a:miter lim="800000"/>
          </a:ln>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14351" y="2031789"/>
            <a:ext cx="4758976" cy="1771861"/>
          </a:xfrm>
        </p:spPr>
        <p:txBody>
          <a:bodyPr anchor="t">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891846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3.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grpSp>
        <p:nvGrpSpPr>
          <p:cNvPr id="10" name="Group 9"/>
          <p:cNvGrpSpPr/>
          <p:nvPr/>
        </p:nvGrpSpPr>
        <p:grpSpPr>
          <a:xfrm>
            <a:off x="-19048" y="0"/>
            <a:ext cx="9004013" cy="498306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14351" y="514350"/>
            <a:ext cx="7797662" cy="86397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14351" y="1547547"/>
            <a:ext cx="7797662" cy="248339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73562" y="4318000"/>
            <a:ext cx="2838450" cy="373853"/>
          </a:xfrm>
          <a:prstGeom prst="rect">
            <a:avLst/>
          </a:prstGeom>
        </p:spPr>
        <p:txBody>
          <a:bodyPr vert="horz" lIns="91440" tIns="45720" rIns="91440" bIns="45720" rtlCol="0" anchor="ctr"/>
          <a:lstStyle>
            <a:lvl1pPr algn="r">
              <a:defRPr sz="2400" cap="all" baseline="0">
                <a:solidFill>
                  <a:schemeClr val="accent1">
                    <a:lumMod val="50000"/>
                  </a:schemeClr>
                </a:solidFill>
              </a:defRPr>
            </a:lvl1pPr>
          </a:lstStyle>
          <a:p>
            <a:fld id="{B61BEF0D-F0BB-DE4B-95CE-6DB70DBA9567}" type="datetimeFigureOut">
              <a:rPr lang="en-US" smtClean="0"/>
              <a:pPr/>
              <a:t>7/7/2024</a:t>
            </a:fld>
            <a:endParaRPr lang="en-US" dirty="0"/>
          </a:p>
        </p:txBody>
      </p:sp>
      <p:sp>
        <p:nvSpPr>
          <p:cNvPr id="5" name="Footer Placeholder 4"/>
          <p:cNvSpPr>
            <a:spLocks noGrp="1"/>
          </p:cNvSpPr>
          <p:nvPr>
            <p:ph type="ftr" sz="quarter" idx="3"/>
          </p:nvPr>
        </p:nvSpPr>
        <p:spPr>
          <a:xfrm>
            <a:off x="514351" y="4318000"/>
            <a:ext cx="4124789" cy="373853"/>
          </a:xfrm>
          <a:prstGeom prst="rect">
            <a:avLst/>
          </a:prstGeom>
        </p:spPr>
        <p:txBody>
          <a:bodyPr vert="horz" lIns="91440" tIns="45720" rIns="91440" bIns="45720" rtlCol="0" anchor="ctr"/>
          <a:lstStyle>
            <a:lvl1pPr algn="l">
              <a:defRPr sz="24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4715341" y="4318000"/>
            <a:ext cx="680390" cy="373853"/>
          </a:xfrm>
          <a:prstGeom prst="rect">
            <a:avLst/>
          </a:prstGeom>
        </p:spPr>
        <p:txBody>
          <a:bodyPr vert="horz" lIns="91440" tIns="45720" rIns="91440" bIns="45720" rtlCol="0" anchor="ctr"/>
          <a:lstStyle>
            <a:lvl1pPr algn="ctr">
              <a:defRPr sz="2400" cap="all" baseline="0">
                <a:solidFill>
                  <a:schemeClr val="accent1">
                    <a:lumMod val="50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5436901"/>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 id="2147483744" r:id="rId18"/>
    <p:sldLayoutId id="2147483745" r:id="rId19"/>
    <p:sldLayoutId id="2147483746" r:id="rId20"/>
  </p:sldLayoutIdLst>
  <p:hf sldNum="0" hdr="0" ftr="0" dt="0"/>
  <p:txStyles>
    <p:titleStyle>
      <a:lvl1pPr algn="l" defTabSz="685800" rtl="0" eaLnBrk="1" latinLnBrk="0" hangingPunct="1">
        <a:lnSpc>
          <a:spcPct val="90000"/>
        </a:lnSpc>
        <a:spcBef>
          <a:spcPct val="0"/>
        </a:spcBef>
        <a:buNone/>
        <a:defRPr sz="4050" kern="1200" cap="all" baseline="0">
          <a:solidFill>
            <a:schemeClr val="accent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60000"/>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60000"/>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3" name="Title 2"/>
          <p:cNvSpPr>
            <a:spLocks noGrp="1"/>
          </p:cNvSpPr>
          <p:nvPr>
            <p:ph type="ctrTitle"/>
          </p:nvPr>
        </p:nvSpPr>
        <p:spPr>
          <a:xfrm>
            <a:off x="1541813" y="-425450"/>
            <a:ext cx="6060374" cy="3323953"/>
          </a:xfrm>
        </p:spPr>
        <p:txBody>
          <a:bodyPr>
            <a:normAutofit/>
          </a:bodyPr>
          <a:lstStyle/>
          <a:p>
            <a:r>
              <a:rPr lang="en-US" sz="4400" dirty="0">
                <a:solidFill>
                  <a:schemeClr val="accent2"/>
                </a:solidFill>
              </a:rPr>
              <a:t>Tata Data Visualization: Empowering Business with Effective Insights</a:t>
            </a:r>
          </a:p>
        </p:txBody>
      </p:sp>
      <p:sp>
        <p:nvSpPr>
          <p:cNvPr id="5" name="TextBox 4"/>
          <p:cNvSpPr txBox="1"/>
          <p:nvPr/>
        </p:nvSpPr>
        <p:spPr>
          <a:xfrm>
            <a:off x="6146703" y="3789518"/>
            <a:ext cx="1873347" cy="600164"/>
          </a:xfrm>
          <a:prstGeom prst="rect">
            <a:avLst/>
          </a:prstGeom>
          <a:noFill/>
        </p:spPr>
        <p:txBody>
          <a:bodyPr wrap="square" rtlCol="0">
            <a:noAutofit/>
          </a:bodyPr>
          <a:lstStyle/>
          <a:p>
            <a:r>
              <a:rPr lang="en-US" sz="1100" dirty="0">
                <a:solidFill>
                  <a:schemeClr val="accent2"/>
                </a:solidFill>
              </a:rPr>
              <a:t>Prepared by:</a:t>
            </a:r>
          </a:p>
          <a:p>
            <a:r>
              <a:rPr lang="en-US" sz="1100" dirty="0">
                <a:solidFill>
                  <a:schemeClr val="accent2"/>
                </a:solidFill>
              </a:rPr>
              <a:t>JASWANTH</a:t>
            </a: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121"/>
    </mc:Choice>
    <mc:Fallback>
      <p:transition spd="slow" advTm="24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3" name="TextBox 2"/>
          <p:cNvSpPr txBox="1"/>
          <p:nvPr/>
        </p:nvSpPr>
        <p:spPr>
          <a:xfrm>
            <a:off x="2348346" y="2110085"/>
            <a:ext cx="4447309" cy="923330"/>
          </a:xfrm>
          <a:prstGeom prst="rect">
            <a:avLst/>
          </a:prstGeom>
          <a:solidFill>
            <a:schemeClr val="bg2"/>
          </a:solidFill>
        </p:spPr>
        <p:txBody>
          <a:bodyPr wrap="square" rtlCol="0">
            <a:spAutoFit/>
          </a:bodyPr>
          <a:lstStyle/>
          <a:p>
            <a:r>
              <a:rPr lang="en-US" sz="5400" dirty="0">
                <a:solidFill>
                  <a:schemeClr val="accent2"/>
                </a:solidFill>
              </a:rPr>
              <a:t>THANK YOU</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688827809"/>
      </p:ext>
    </p:extLst>
  </p:cSld>
  <p:clrMapOvr>
    <a:masterClrMapping/>
  </p:clrMapOvr>
  <mc:AlternateContent xmlns:mc="http://schemas.openxmlformats.org/markup-compatibility/2006">
    <mc:Choice xmlns:p14="http://schemas.microsoft.com/office/powerpoint/2010/main" Requires="p14">
      <p:transition spd="slow" p14:dur="2000" advTm="9499"/>
    </mc:Choice>
    <mc:Fallback>
      <p:transition spd="slow" advTm="9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4" name="TextBox 3"/>
          <p:cNvSpPr txBox="1"/>
          <p:nvPr/>
        </p:nvSpPr>
        <p:spPr>
          <a:xfrm>
            <a:off x="3518247" y="306480"/>
            <a:ext cx="1803699" cy="338554"/>
          </a:xfrm>
          <a:prstGeom prst="rect">
            <a:avLst/>
          </a:prstGeom>
          <a:solidFill>
            <a:schemeClr val="bg2"/>
          </a:solidFill>
        </p:spPr>
        <p:txBody>
          <a:bodyPr wrap="none" rtlCol="0">
            <a:spAutoFit/>
          </a:bodyPr>
          <a:lstStyle/>
          <a:p>
            <a:r>
              <a:rPr lang="en-US" sz="1600" b="1" dirty="0">
                <a:solidFill>
                  <a:schemeClr val="accent2"/>
                </a:solidFill>
              </a:rPr>
              <a:t>Table of Content</a:t>
            </a:r>
          </a:p>
        </p:txBody>
      </p:sp>
      <p:sp>
        <p:nvSpPr>
          <p:cNvPr id="5" name="TextBox 4"/>
          <p:cNvSpPr txBox="1"/>
          <p:nvPr/>
        </p:nvSpPr>
        <p:spPr>
          <a:xfrm>
            <a:off x="599400" y="1000634"/>
            <a:ext cx="4925746" cy="2950975"/>
          </a:xfrm>
          <a:prstGeom prst="rect">
            <a:avLst/>
          </a:prstGeom>
          <a:noFill/>
        </p:spPr>
        <p:txBody>
          <a:bodyPr wrap="square" rtlCol="0" anchor="ctr">
            <a:noAutofit/>
          </a:bodyPr>
          <a:lstStyle/>
          <a:p>
            <a:r>
              <a:rPr lang="en-US" dirty="0">
                <a:solidFill>
                  <a:schemeClr val="bg1"/>
                </a:solidFill>
                <a:highlight>
                  <a:srgbClr val="000000"/>
                </a:highlight>
              </a:rPr>
              <a:t>Introduction</a:t>
            </a:r>
          </a:p>
          <a:p>
            <a:endParaRPr lang="en-US" dirty="0">
              <a:solidFill>
                <a:schemeClr val="bg1"/>
              </a:solidFill>
              <a:highlight>
                <a:srgbClr val="000000"/>
              </a:highlight>
            </a:endParaRPr>
          </a:p>
          <a:p>
            <a:r>
              <a:rPr lang="en-US" dirty="0">
                <a:solidFill>
                  <a:schemeClr val="bg1"/>
                </a:solidFill>
                <a:highlight>
                  <a:srgbClr val="000000"/>
                </a:highlight>
              </a:rPr>
              <a:t>Thought Process</a:t>
            </a:r>
          </a:p>
          <a:p>
            <a:endParaRPr lang="en-US" dirty="0">
              <a:solidFill>
                <a:schemeClr val="bg1"/>
              </a:solidFill>
              <a:highlight>
                <a:srgbClr val="000000"/>
              </a:highlight>
            </a:endParaRPr>
          </a:p>
          <a:p>
            <a:r>
              <a:rPr lang="en-US" dirty="0">
                <a:solidFill>
                  <a:schemeClr val="bg1"/>
                </a:solidFill>
                <a:highlight>
                  <a:srgbClr val="000000"/>
                </a:highlight>
              </a:rPr>
              <a:t>Revenue by Month, 2011</a:t>
            </a:r>
          </a:p>
          <a:p>
            <a:endParaRPr lang="en-US" dirty="0">
              <a:solidFill>
                <a:schemeClr val="bg1"/>
              </a:solidFill>
              <a:highlight>
                <a:srgbClr val="000000"/>
              </a:highlight>
            </a:endParaRPr>
          </a:p>
          <a:p>
            <a:r>
              <a:rPr lang="en-US" dirty="0">
                <a:solidFill>
                  <a:schemeClr val="bg1"/>
                </a:solidFill>
                <a:highlight>
                  <a:srgbClr val="000000"/>
                </a:highlight>
              </a:rPr>
              <a:t>Top 10 Countries by Revenue and Their Quantities</a:t>
            </a:r>
          </a:p>
          <a:p>
            <a:endParaRPr lang="en-US" dirty="0">
              <a:solidFill>
                <a:schemeClr val="bg1"/>
              </a:solidFill>
              <a:highlight>
                <a:srgbClr val="000000"/>
              </a:highlight>
            </a:endParaRPr>
          </a:p>
          <a:p>
            <a:r>
              <a:rPr lang="en-US" dirty="0">
                <a:solidFill>
                  <a:schemeClr val="bg1"/>
                </a:solidFill>
                <a:highlight>
                  <a:srgbClr val="000000"/>
                </a:highlight>
              </a:rPr>
              <a:t>Top 10 Customers by Revenue</a:t>
            </a:r>
          </a:p>
          <a:p>
            <a:endParaRPr lang="en-US" dirty="0">
              <a:solidFill>
                <a:schemeClr val="bg1"/>
              </a:solidFill>
              <a:highlight>
                <a:srgbClr val="000000"/>
              </a:highlight>
            </a:endParaRPr>
          </a:p>
          <a:p>
            <a:r>
              <a:rPr lang="en-US" dirty="0">
                <a:solidFill>
                  <a:schemeClr val="bg1"/>
                </a:solidFill>
                <a:highlight>
                  <a:srgbClr val="000000"/>
                </a:highlight>
              </a:rPr>
              <a:t>Revenue by Country</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344"/>
    </mc:Choice>
    <mc:Fallback>
      <p:transition spd="slow" advTm="28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2" name="TextBox 1"/>
          <p:cNvSpPr txBox="1"/>
          <p:nvPr/>
        </p:nvSpPr>
        <p:spPr>
          <a:xfrm>
            <a:off x="3848100" y="321537"/>
            <a:ext cx="1447800" cy="338554"/>
          </a:xfrm>
          <a:prstGeom prst="rect">
            <a:avLst/>
          </a:prstGeom>
          <a:solidFill>
            <a:schemeClr val="bg2"/>
          </a:solidFill>
        </p:spPr>
        <p:txBody>
          <a:bodyPr wrap="square" rtlCol="0" anchor="ctr">
            <a:spAutoFit/>
          </a:bodyPr>
          <a:lstStyle/>
          <a:p>
            <a:r>
              <a:rPr lang="en-US" sz="1600" b="1" dirty="0">
                <a:solidFill>
                  <a:schemeClr val="accent2"/>
                </a:solidFill>
              </a:rPr>
              <a:t>Introduction</a:t>
            </a:r>
          </a:p>
        </p:txBody>
      </p:sp>
      <p:sp>
        <p:nvSpPr>
          <p:cNvPr id="4" name="TextBox 3"/>
          <p:cNvSpPr txBox="1"/>
          <p:nvPr/>
        </p:nvSpPr>
        <p:spPr>
          <a:xfrm>
            <a:off x="1984087" y="914738"/>
            <a:ext cx="5264727" cy="3139321"/>
          </a:xfrm>
          <a:prstGeom prst="rect">
            <a:avLst/>
          </a:prstGeom>
          <a:noFill/>
        </p:spPr>
        <p:txBody>
          <a:bodyPr wrap="square" rtlCol="0">
            <a:spAutoFit/>
          </a:bodyPr>
          <a:lstStyle/>
          <a:p>
            <a:r>
              <a:rPr lang="en-US" dirty="0">
                <a:solidFill>
                  <a:schemeClr val="bg1"/>
                </a:solidFill>
                <a:highlight>
                  <a:srgbClr val="000000"/>
                </a:highlight>
              </a:rPr>
              <a:t>Hello and welcome. In this presentation, I will take you through our company’s sales performance for the years 2010 and 2011.</a:t>
            </a:r>
          </a:p>
          <a:p>
            <a:endParaRPr lang="en-US" dirty="0">
              <a:solidFill>
                <a:schemeClr val="bg1"/>
              </a:solidFill>
              <a:highlight>
                <a:srgbClr val="000000"/>
              </a:highlight>
            </a:endParaRPr>
          </a:p>
          <a:p>
            <a:r>
              <a:rPr lang="en-US" dirty="0">
                <a:solidFill>
                  <a:schemeClr val="bg1"/>
                </a:solidFill>
                <a:highlight>
                  <a:srgbClr val="000000"/>
                </a:highlight>
              </a:rPr>
              <a:t>I appreciate the opportunity you gave me to dive into this data to gain insightful information about the store’s performance.</a:t>
            </a:r>
          </a:p>
          <a:p>
            <a:endParaRPr lang="en-US" dirty="0">
              <a:solidFill>
                <a:schemeClr val="bg1"/>
              </a:solidFill>
              <a:highlight>
                <a:srgbClr val="000000"/>
              </a:highlight>
            </a:endParaRPr>
          </a:p>
          <a:p>
            <a:r>
              <a:rPr lang="en-US" dirty="0">
                <a:solidFill>
                  <a:schemeClr val="bg1"/>
                </a:solidFill>
                <a:highlight>
                  <a:srgbClr val="000000"/>
                </a:highlight>
              </a:rPr>
              <a:t>Thank you also for the questions you asked since they provided a general direction for the kind of insights you are looking to get from this analysis</a:t>
            </a:r>
            <a:r>
              <a:rPr lang="en-US" dirty="0">
                <a:solidFill>
                  <a:schemeClr val="bg1"/>
                </a:solidFill>
              </a:rPr>
              <a:t>.</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797060426"/>
      </p:ext>
    </p:extLst>
  </p:cSld>
  <p:clrMapOvr>
    <a:masterClrMapping/>
  </p:clrMapOvr>
  <mc:AlternateContent xmlns:mc="http://schemas.openxmlformats.org/markup-compatibility/2006">
    <mc:Choice xmlns:p14="http://schemas.microsoft.com/office/powerpoint/2010/main" Requires="p14">
      <p:transition spd="slow" p14:dur="2000" advTm="34000"/>
    </mc:Choice>
    <mc:Fallback>
      <p:transition spd="slow"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2" name="TextBox 1"/>
          <p:cNvSpPr txBox="1"/>
          <p:nvPr/>
        </p:nvSpPr>
        <p:spPr>
          <a:xfrm>
            <a:off x="3650673" y="432954"/>
            <a:ext cx="1842653" cy="338554"/>
          </a:xfrm>
          <a:prstGeom prst="rect">
            <a:avLst/>
          </a:prstGeom>
          <a:solidFill>
            <a:schemeClr val="bg2"/>
          </a:solidFill>
        </p:spPr>
        <p:txBody>
          <a:bodyPr wrap="square" rtlCol="0">
            <a:spAutoFit/>
          </a:bodyPr>
          <a:lstStyle/>
          <a:p>
            <a:r>
              <a:rPr lang="en-US" sz="1600" b="1" dirty="0">
                <a:solidFill>
                  <a:schemeClr val="accent2"/>
                </a:solidFill>
              </a:rPr>
              <a:t>Thought Process</a:t>
            </a:r>
          </a:p>
        </p:txBody>
      </p:sp>
      <p:sp>
        <p:nvSpPr>
          <p:cNvPr id="3" name="TextBox 2"/>
          <p:cNvSpPr txBox="1"/>
          <p:nvPr/>
        </p:nvSpPr>
        <p:spPr>
          <a:xfrm>
            <a:off x="1079500" y="1482037"/>
            <a:ext cx="6952671" cy="1754326"/>
          </a:xfrm>
          <a:prstGeom prst="rect">
            <a:avLst/>
          </a:prstGeom>
          <a:noFill/>
        </p:spPr>
        <p:txBody>
          <a:bodyPr wrap="square" rtlCol="0" anchor="ctr">
            <a:spAutoFit/>
          </a:bodyPr>
          <a:lstStyle/>
          <a:p>
            <a:pPr algn="just"/>
            <a:r>
              <a:rPr lang="en-US" dirty="0">
                <a:solidFill>
                  <a:schemeClr val="bg1"/>
                </a:solidFill>
                <a:highlight>
                  <a:srgbClr val="000000"/>
                </a:highlight>
              </a:rPr>
              <a:t>I assure you that I took all the necessary steps to ensure that this analysis is accurate and correct.</a:t>
            </a:r>
          </a:p>
          <a:p>
            <a:pPr algn="just"/>
            <a:endParaRPr lang="en-US" dirty="0">
              <a:solidFill>
                <a:schemeClr val="bg1"/>
              </a:solidFill>
              <a:highlight>
                <a:srgbClr val="000000"/>
              </a:highlight>
            </a:endParaRPr>
          </a:p>
          <a:p>
            <a:pPr algn="just"/>
            <a:r>
              <a:rPr lang="en-US" dirty="0">
                <a:solidFill>
                  <a:schemeClr val="bg1"/>
                </a:solidFill>
                <a:highlight>
                  <a:srgbClr val="000000"/>
                </a:highlight>
              </a:rPr>
              <a:t>I cleaned up the data you provided by removing all the negative values in the Unit Price and Quantity columns and also filtered the data as required for all the visualizations.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857511951"/>
      </p:ext>
    </p:extLst>
  </p:cSld>
  <p:clrMapOvr>
    <a:masterClrMapping/>
  </p:clrMapOvr>
  <mc:AlternateContent xmlns:mc="http://schemas.openxmlformats.org/markup-compatibility/2006">
    <mc:Choice xmlns:p14="http://schemas.microsoft.com/office/powerpoint/2010/main" Requires="p14">
      <p:transition spd="slow" p14:dur="2000" advTm="29735"/>
    </mc:Choice>
    <mc:Fallback>
      <p:transition spd="slow" advTm="29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TextBox 10"/>
          <p:cNvSpPr txBox="1"/>
          <p:nvPr/>
        </p:nvSpPr>
        <p:spPr>
          <a:xfrm>
            <a:off x="3126981" y="46749"/>
            <a:ext cx="2890038" cy="338554"/>
          </a:xfrm>
          <a:prstGeom prst="rect">
            <a:avLst/>
          </a:prstGeom>
          <a:solidFill>
            <a:schemeClr val="accent1"/>
          </a:solidFill>
        </p:spPr>
        <p:txBody>
          <a:bodyPr wrap="square" rtlCol="0">
            <a:spAutoFit/>
          </a:bodyPr>
          <a:lstStyle/>
          <a:p>
            <a:pPr algn="ctr"/>
            <a:r>
              <a:rPr lang="en-US" sz="1600" b="1" dirty="0">
                <a:solidFill>
                  <a:schemeClr val="accent2"/>
                </a:solidFill>
              </a:rPr>
              <a:t>Revenue by Month, 2011</a:t>
            </a:r>
          </a:p>
        </p:txBody>
      </p:sp>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11095" t="14664" r="14160" b="10333"/>
          <a:stretch/>
        </p:blipFill>
        <p:spPr>
          <a:xfrm>
            <a:off x="1221425" y="420499"/>
            <a:ext cx="6701151" cy="3782486"/>
          </a:xfrm>
          <a:prstGeom prst="rect">
            <a:avLst/>
          </a:prstGeom>
        </p:spPr>
      </p:pic>
      <p:sp>
        <p:nvSpPr>
          <p:cNvPr id="13" name="TextBox 12"/>
          <p:cNvSpPr txBox="1"/>
          <p:nvPr/>
        </p:nvSpPr>
        <p:spPr>
          <a:xfrm>
            <a:off x="400467" y="4264877"/>
            <a:ext cx="8343066" cy="807705"/>
          </a:xfrm>
          <a:prstGeom prst="rect">
            <a:avLst/>
          </a:prstGeom>
          <a:solidFill>
            <a:schemeClr val="accent5"/>
          </a:solidFill>
        </p:spPr>
        <p:txBody>
          <a:bodyPr wrap="square" rtlCol="0" anchor="ctr">
            <a:noAutofit/>
          </a:bodyPr>
          <a:lstStyle/>
          <a:p>
            <a:pPr marL="285750" indent="-285750" algn="just">
              <a:buClr>
                <a:schemeClr val="tx2"/>
              </a:buClr>
              <a:buFont typeface="Arial" panose="020B0604020202020204" pitchFamily="34" charset="0"/>
              <a:buChar char="•"/>
            </a:pPr>
            <a:r>
              <a:rPr lang="en-US" sz="1100" dirty="0">
                <a:solidFill>
                  <a:schemeClr val="bg1"/>
                </a:solidFill>
              </a:rPr>
              <a:t>The first 8 months had stable monthly revenues with an average of $685,000</a:t>
            </a:r>
          </a:p>
          <a:p>
            <a:pPr marL="285750" indent="-285750" algn="just">
              <a:buClr>
                <a:schemeClr val="tx2"/>
              </a:buClr>
              <a:buFont typeface="Arial" panose="020B0604020202020204" pitchFamily="34" charset="0"/>
              <a:buChar char="•"/>
            </a:pPr>
            <a:r>
              <a:rPr lang="en-US" sz="1100" dirty="0">
                <a:solidFill>
                  <a:schemeClr val="bg1"/>
                </a:solidFill>
              </a:rPr>
              <a:t>We had a significant increase in revenue from September with the revenue peaking at $1.51 Million in November and an average of 21.18% increase in revenue from August to November.</a:t>
            </a:r>
          </a:p>
          <a:p>
            <a:pPr marL="285750" indent="-285750" algn="just">
              <a:buClr>
                <a:schemeClr val="tx2"/>
              </a:buClr>
              <a:buFont typeface="Arial" panose="020B0604020202020204" pitchFamily="34" charset="0"/>
              <a:buChar char="•"/>
            </a:pPr>
            <a:r>
              <a:rPr lang="en-US" sz="1100" dirty="0">
                <a:solidFill>
                  <a:schemeClr val="bg1"/>
                </a:solidFill>
              </a:rPr>
              <a:t>The revenue trend from August to December demonstrates how seasonality affects retail store sales.</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064"/>
    </mc:Choice>
    <mc:Fallback>
      <p:transition spd="slow" advTm="47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TextBox 10"/>
          <p:cNvSpPr txBox="1"/>
          <p:nvPr/>
        </p:nvSpPr>
        <p:spPr>
          <a:xfrm>
            <a:off x="1922242" y="46749"/>
            <a:ext cx="5299516" cy="338554"/>
          </a:xfrm>
          <a:prstGeom prst="rect">
            <a:avLst/>
          </a:prstGeom>
          <a:solidFill>
            <a:schemeClr val="accent1"/>
          </a:solidFill>
        </p:spPr>
        <p:txBody>
          <a:bodyPr wrap="square" rtlCol="0">
            <a:spAutoFit/>
          </a:bodyPr>
          <a:lstStyle/>
          <a:p>
            <a:pPr algn="ctr"/>
            <a:r>
              <a:rPr lang="en-US" sz="1600" b="1" dirty="0">
                <a:solidFill>
                  <a:schemeClr val="accent2"/>
                </a:solidFill>
              </a:rPr>
              <a:t>Top 10 Countries by Revenue and their Quantity </a:t>
            </a:r>
          </a:p>
        </p:txBody>
      </p:sp>
      <p:sp>
        <p:nvSpPr>
          <p:cNvPr id="13" name="TextBox 12"/>
          <p:cNvSpPr txBox="1"/>
          <p:nvPr/>
        </p:nvSpPr>
        <p:spPr>
          <a:xfrm>
            <a:off x="400467" y="4238276"/>
            <a:ext cx="8343066" cy="847655"/>
          </a:xfrm>
          <a:prstGeom prst="rect">
            <a:avLst/>
          </a:prstGeom>
          <a:solidFill>
            <a:schemeClr val="accent5"/>
          </a:solidFill>
        </p:spPr>
        <p:txBody>
          <a:bodyPr wrap="square" rtlCol="0" anchor="ctr">
            <a:noAutofit/>
          </a:bodyPr>
          <a:lstStyle/>
          <a:p>
            <a:pPr marL="171450" indent="-171450" algn="just">
              <a:buClr>
                <a:schemeClr val="tx2"/>
              </a:buClr>
              <a:buFont typeface="Arial" panose="020B0604020202020204" pitchFamily="34" charset="0"/>
              <a:buChar char="•"/>
            </a:pPr>
            <a:r>
              <a:rPr lang="en-US" sz="1100" dirty="0">
                <a:solidFill>
                  <a:schemeClr val="bg1"/>
                </a:solidFill>
              </a:rPr>
              <a:t>This chart represents the top 10 countries in revenue and the quantities bought in these countries except The United Kingdom.</a:t>
            </a:r>
          </a:p>
          <a:p>
            <a:pPr marL="171450" indent="-171450" algn="just">
              <a:buClr>
                <a:schemeClr val="tx2"/>
              </a:buClr>
              <a:buFont typeface="Arial" panose="020B0604020202020204" pitchFamily="34" charset="0"/>
              <a:buChar char="•"/>
            </a:pPr>
            <a:r>
              <a:rPr lang="en-US" sz="1100" dirty="0">
                <a:solidFill>
                  <a:schemeClr val="bg1"/>
                </a:solidFill>
              </a:rPr>
              <a:t>There is no major difference between the revenue and the quantity of goods sold in these countries, showing a high purchasing power in these countries.</a:t>
            </a:r>
          </a:p>
          <a:p>
            <a:pPr marL="171450" indent="-171450" algn="just">
              <a:buClr>
                <a:schemeClr val="tx2"/>
              </a:buClr>
              <a:buFont typeface="Arial" panose="020B0604020202020204" pitchFamily="34" charset="0"/>
              <a:buChar char="•"/>
            </a:pPr>
            <a:r>
              <a:rPr lang="en-US" sz="1100" dirty="0">
                <a:solidFill>
                  <a:schemeClr val="bg1"/>
                </a:solidFill>
              </a:rPr>
              <a:t>These countries represent regions with the highest potential to generate more revenue that management needs to focus more on in terms of marketing strategies. </a:t>
            </a:r>
          </a:p>
        </p:txBody>
      </p:sp>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l="11022" t="14794" r="16350" b="10463"/>
          <a:stretch/>
        </p:blipFill>
        <p:spPr>
          <a:xfrm>
            <a:off x="1332081" y="433741"/>
            <a:ext cx="6479838" cy="375114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885428405"/>
      </p:ext>
    </p:extLst>
  </p:cSld>
  <p:clrMapOvr>
    <a:masterClrMapping/>
  </p:clrMapOvr>
  <mc:AlternateContent xmlns:mc="http://schemas.openxmlformats.org/markup-compatibility/2006">
    <mc:Choice xmlns:p14="http://schemas.microsoft.com/office/powerpoint/2010/main" Requires="p14">
      <p:transition spd="slow" p14:dur="2000" advTm="34703"/>
    </mc:Choice>
    <mc:Fallback>
      <p:transition spd="slow" advTm="347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TextBox 10"/>
          <p:cNvSpPr txBox="1"/>
          <p:nvPr/>
        </p:nvSpPr>
        <p:spPr>
          <a:xfrm>
            <a:off x="2773235" y="46749"/>
            <a:ext cx="3597530" cy="338554"/>
          </a:xfrm>
          <a:prstGeom prst="rect">
            <a:avLst/>
          </a:prstGeom>
          <a:solidFill>
            <a:schemeClr val="accent1"/>
          </a:solidFill>
        </p:spPr>
        <p:txBody>
          <a:bodyPr wrap="square" rtlCol="0">
            <a:spAutoFit/>
          </a:bodyPr>
          <a:lstStyle/>
          <a:p>
            <a:pPr algn="ctr"/>
            <a:r>
              <a:rPr lang="en-US" sz="1600" b="1" dirty="0">
                <a:solidFill>
                  <a:schemeClr val="accent2"/>
                </a:solidFill>
              </a:rPr>
              <a:t>Top 10 Customers by Revenue</a:t>
            </a:r>
          </a:p>
        </p:txBody>
      </p:sp>
      <p:sp>
        <p:nvSpPr>
          <p:cNvPr id="13" name="TextBox 12"/>
          <p:cNvSpPr txBox="1"/>
          <p:nvPr/>
        </p:nvSpPr>
        <p:spPr>
          <a:xfrm>
            <a:off x="400467" y="4172345"/>
            <a:ext cx="8343066" cy="866867"/>
          </a:xfrm>
          <a:prstGeom prst="rect">
            <a:avLst/>
          </a:prstGeom>
          <a:solidFill>
            <a:schemeClr val="accent5"/>
          </a:solidFill>
        </p:spPr>
        <p:txBody>
          <a:bodyPr wrap="square" rtlCol="0" anchor="ctr">
            <a:noAutofit/>
          </a:bodyPr>
          <a:lstStyle/>
          <a:p>
            <a:pPr marL="171450" indent="-171450" algn="just">
              <a:buClr>
                <a:schemeClr val="tx2"/>
              </a:buClr>
              <a:buFont typeface="Arial" panose="020B0604020202020204" pitchFamily="34" charset="0"/>
              <a:buChar char="•"/>
            </a:pPr>
            <a:r>
              <a:rPr lang="en-US" sz="1100" dirty="0">
                <a:solidFill>
                  <a:schemeClr val="bg1"/>
                </a:solidFill>
              </a:rPr>
              <a:t>The chart shows that there is no major difference between the top 10 customers in terms of revenue generated.</a:t>
            </a:r>
          </a:p>
          <a:p>
            <a:pPr marL="171450" indent="-171450" algn="just">
              <a:buClr>
                <a:schemeClr val="tx2"/>
              </a:buClr>
              <a:buFont typeface="Arial" panose="020B0604020202020204" pitchFamily="34" charset="0"/>
              <a:buChar char="•"/>
            </a:pPr>
            <a:r>
              <a:rPr lang="en-US" sz="1100" dirty="0">
                <a:solidFill>
                  <a:schemeClr val="bg1"/>
                </a:solidFill>
              </a:rPr>
              <a:t>The average difference in revenue between the top 10 customers is 15.8%.</a:t>
            </a:r>
          </a:p>
          <a:p>
            <a:pPr marL="171450" indent="-171450" algn="just">
              <a:buClr>
                <a:schemeClr val="tx2"/>
              </a:buClr>
              <a:buFont typeface="Arial" panose="020B0604020202020204" pitchFamily="34" charset="0"/>
              <a:buChar char="•"/>
            </a:pPr>
            <a:r>
              <a:rPr lang="en-US" sz="1100" dirty="0">
                <a:solidFill>
                  <a:schemeClr val="bg1"/>
                </a:solidFill>
              </a:rPr>
              <a:t>The company can aim to strengthen the relationship with these customers to increase customer loyalty and retention, and ultimately drive more sales and revenue for the company.</a:t>
            </a:r>
          </a:p>
        </p:txBody>
      </p:sp>
      <p:pic>
        <p:nvPicPr>
          <p:cNvPr id="4" name="Picture 3"/>
          <p:cNvPicPr>
            <a:picLocks noChangeAspect="1"/>
          </p:cNvPicPr>
          <p:nvPr/>
        </p:nvPicPr>
        <p:blipFill rotWithShape="1">
          <a:blip r:embed="rId5">
            <a:extLst>
              <a:ext uri="{28A0092B-C50C-407E-A947-70E740481C1C}">
                <a14:useLocalDpi xmlns:a14="http://schemas.microsoft.com/office/drawing/2010/main" val="0"/>
              </a:ext>
            </a:extLst>
          </a:blip>
          <a:srcRect l="10949" t="14794" r="14379" b="10462"/>
          <a:stretch/>
        </p:blipFill>
        <p:spPr>
          <a:xfrm>
            <a:off x="1329815" y="466207"/>
            <a:ext cx="6484370" cy="362523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102550536"/>
      </p:ext>
    </p:extLst>
  </p:cSld>
  <p:clrMapOvr>
    <a:masterClrMapping/>
  </p:clrMapOvr>
  <mc:AlternateContent xmlns:mc="http://schemas.openxmlformats.org/markup-compatibility/2006">
    <mc:Choice xmlns:p14="http://schemas.microsoft.com/office/powerpoint/2010/main" Requires="p14">
      <p:transition spd="slow" p14:dur="2000" advTm="27488"/>
    </mc:Choice>
    <mc:Fallback>
      <p:transition spd="slow" advTm="27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1" name="TextBox 10"/>
          <p:cNvSpPr txBox="1"/>
          <p:nvPr/>
        </p:nvSpPr>
        <p:spPr>
          <a:xfrm>
            <a:off x="2813282" y="20053"/>
            <a:ext cx="3517437" cy="338554"/>
          </a:xfrm>
          <a:prstGeom prst="rect">
            <a:avLst/>
          </a:prstGeom>
          <a:solidFill>
            <a:schemeClr val="accent1"/>
          </a:solidFill>
        </p:spPr>
        <p:txBody>
          <a:bodyPr wrap="square" rtlCol="0">
            <a:spAutoFit/>
          </a:bodyPr>
          <a:lstStyle/>
          <a:p>
            <a:pPr algn="ctr"/>
            <a:r>
              <a:rPr lang="en-US" sz="1600" b="1" dirty="0">
                <a:solidFill>
                  <a:schemeClr val="accent2"/>
                </a:solidFill>
              </a:rPr>
              <a:t>Revenue by Country</a:t>
            </a:r>
          </a:p>
        </p:txBody>
      </p:sp>
      <p:sp>
        <p:nvSpPr>
          <p:cNvPr id="13" name="TextBox 12"/>
          <p:cNvSpPr txBox="1"/>
          <p:nvPr/>
        </p:nvSpPr>
        <p:spPr>
          <a:xfrm>
            <a:off x="400467" y="4267131"/>
            <a:ext cx="8343066" cy="865524"/>
          </a:xfrm>
          <a:prstGeom prst="rect">
            <a:avLst/>
          </a:prstGeom>
          <a:solidFill>
            <a:schemeClr val="accent5"/>
          </a:solidFill>
        </p:spPr>
        <p:txBody>
          <a:bodyPr wrap="square" rtlCol="0" anchor="ctr">
            <a:noAutofit/>
          </a:bodyPr>
          <a:lstStyle/>
          <a:p>
            <a:pPr marL="171450" indent="-171450" algn="just">
              <a:buClr>
                <a:schemeClr val="tx2"/>
              </a:buClr>
              <a:buFont typeface="Arial" panose="020B0604020202020204" pitchFamily="34" charset="0"/>
              <a:buChar char="•"/>
            </a:pPr>
            <a:r>
              <a:rPr lang="en-US" sz="1100" dirty="0">
                <a:solidFill>
                  <a:schemeClr val="bg1"/>
                </a:solidFill>
              </a:rPr>
              <a:t>The map chart concludes by comparing the places that have produced the greatest revenue to those that have not.</a:t>
            </a:r>
          </a:p>
          <a:p>
            <a:pPr marL="171450" indent="-171450" algn="just">
              <a:buClr>
                <a:schemeClr val="tx2"/>
              </a:buClr>
              <a:buFont typeface="Arial" panose="020B0604020202020204" pitchFamily="34" charset="0"/>
              <a:buChar char="•"/>
            </a:pPr>
            <a:r>
              <a:rPr lang="en-US" sz="1100" dirty="0">
                <a:solidFill>
                  <a:schemeClr val="bg1"/>
                </a:solidFill>
              </a:rPr>
              <a:t>The map also reveals that the majority of sales occur only in the European zone, with only a small number in the American region</a:t>
            </a:r>
          </a:p>
          <a:p>
            <a:pPr marL="171450" indent="-171450" algn="just">
              <a:buClr>
                <a:schemeClr val="tx2"/>
              </a:buClr>
              <a:buFont typeface="Arial" panose="020B0604020202020204" pitchFamily="34" charset="0"/>
              <a:buChar char="•"/>
            </a:pPr>
            <a:r>
              <a:rPr lang="en-US" sz="1100" dirty="0">
                <a:solidFill>
                  <a:schemeClr val="bg1"/>
                </a:solidFill>
              </a:rPr>
              <a:t>Along with Russia, there is no market for the items in Africa or Asia.</a:t>
            </a:r>
          </a:p>
          <a:p>
            <a:pPr marL="171450" indent="-171450" algn="just">
              <a:buClr>
                <a:schemeClr val="tx2"/>
              </a:buClr>
              <a:buFont typeface="Arial" panose="020B0604020202020204" pitchFamily="34" charset="0"/>
              <a:buChar char="•"/>
            </a:pPr>
            <a:r>
              <a:rPr lang="en-US" sz="1100" dirty="0">
                <a:solidFill>
                  <a:schemeClr val="bg1"/>
                </a:solidFill>
              </a:rPr>
              <a:t>The company can concentrate on the European market more and dive deeper into countries in the region to come up with strategies that will maximize sales from each country in the region alongside Australia and Japan.</a:t>
            </a:r>
          </a:p>
        </p:txBody>
      </p:sp>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21094" t="14794" r="19562" b="10461"/>
          <a:stretch/>
        </p:blipFill>
        <p:spPr>
          <a:xfrm>
            <a:off x="1830732" y="382825"/>
            <a:ext cx="5482536" cy="388430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865401422"/>
      </p:ext>
    </p:extLst>
  </p:cSld>
  <p:clrMapOvr>
    <a:masterClrMapping/>
  </p:clrMapOvr>
  <mc:AlternateContent xmlns:mc="http://schemas.openxmlformats.org/markup-compatibility/2006">
    <mc:Choice xmlns:p14="http://schemas.microsoft.com/office/powerpoint/2010/main" Requires="p14">
      <p:transition spd="slow" p14:dur="2000" advTm="42984"/>
    </mc:Choice>
    <mc:Fallback>
      <p:transition spd="slow" advTm="42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5" name="TextBox 4"/>
          <p:cNvSpPr txBox="1"/>
          <p:nvPr/>
        </p:nvSpPr>
        <p:spPr>
          <a:xfrm>
            <a:off x="3370599" y="46723"/>
            <a:ext cx="2402802" cy="369332"/>
          </a:xfrm>
          <a:prstGeom prst="rect">
            <a:avLst/>
          </a:prstGeom>
          <a:solidFill>
            <a:schemeClr val="bg2"/>
          </a:solidFill>
        </p:spPr>
        <p:txBody>
          <a:bodyPr wrap="square" rtlCol="0">
            <a:spAutoFit/>
          </a:bodyPr>
          <a:lstStyle/>
          <a:p>
            <a:pPr algn="ctr"/>
            <a:r>
              <a:rPr lang="en-US" sz="1800" b="1" dirty="0">
                <a:solidFill>
                  <a:schemeClr val="accent2"/>
                </a:solidFill>
              </a:rPr>
              <a:t>Recommendations</a:t>
            </a:r>
          </a:p>
        </p:txBody>
      </p:sp>
      <p:sp>
        <p:nvSpPr>
          <p:cNvPr id="6" name="TextBox 5"/>
          <p:cNvSpPr txBox="1"/>
          <p:nvPr/>
        </p:nvSpPr>
        <p:spPr>
          <a:xfrm>
            <a:off x="177800" y="467211"/>
            <a:ext cx="8502649" cy="4574689"/>
          </a:xfrm>
          <a:prstGeom prst="rect">
            <a:avLst/>
          </a:prstGeom>
          <a:solidFill>
            <a:schemeClr val="accent5"/>
          </a:solidFill>
        </p:spPr>
        <p:txBody>
          <a:bodyPr wrap="square" rtlCol="0" anchor="ctr">
            <a:noAutofit/>
          </a:bodyPr>
          <a:lstStyle/>
          <a:p>
            <a:pPr marL="285750" indent="-285750" algn="just">
              <a:buClr>
                <a:schemeClr val="bg1"/>
              </a:buClr>
              <a:buFont typeface="Arial" panose="020B0604020202020204" pitchFamily="34" charset="0"/>
              <a:buChar char="•"/>
            </a:pPr>
            <a:r>
              <a:rPr lang="en-US" sz="1600" dirty="0">
                <a:solidFill>
                  <a:schemeClr val="bg1"/>
                </a:solidFill>
              </a:rPr>
              <a:t>The company should come up with strategies that aim at stocking and advertising seasonal products to maximize sales when the demand for these goods goes up.</a:t>
            </a:r>
          </a:p>
          <a:p>
            <a:pPr marL="285750" indent="-285750" algn="just">
              <a:buClr>
                <a:schemeClr val="bg1"/>
              </a:buClr>
              <a:buFont typeface="Arial" panose="020B0604020202020204" pitchFamily="34" charset="0"/>
              <a:buChar char="•"/>
            </a:pPr>
            <a:endParaRPr lang="en-US" sz="1600" dirty="0">
              <a:solidFill>
                <a:schemeClr val="bg1"/>
              </a:solidFill>
            </a:endParaRPr>
          </a:p>
          <a:p>
            <a:pPr marL="285750" indent="-285750" algn="just">
              <a:buClr>
                <a:schemeClr val="bg1"/>
              </a:buClr>
              <a:buFont typeface="Arial" panose="020B0604020202020204" pitchFamily="34" charset="0"/>
              <a:buChar char="•"/>
            </a:pPr>
            <a:r>
              <a:rPr lang="en-US" sz="1600" dirty="0">
                <a:solidFill>
                  <a:schemeClr val="bg1"/>
                </a:solidFill>
              </a:rPr>
              <a:t>The company should do a deeper analysis of products that are usually in high demand during low-sales months to come up with strategies for marketing these products.</a:t>
            </a:r>
          </a:p>
          <a:p>
            <a:pPr marL="285750" indent="-285750" algn="just">
              <a:buClr>
                <a:schemeClr val="bg1"/>
              </a:buClr>
              <a:buFont typeface="Arial" panose="020B0604020202020204" pitchFamily="34" charset="0"/>
              <a:buChar char="•"/>
            </a:pPr>
            <a:endParaRPr lang="en-US" sz="1600" dirty="0">
              <a:solidFill>
                <a:schemeClr val="bg1"/>
              </a:solidFill>
            </a:endParaRPr>
          </a:p>
          <a:p>
            <a:pPr marL="285750" indent="-285750" algn="just">
              <a:buClr>
                <a:schemeClr val="bg1"/>
              </a:buClr>
              <a:buFont typeface="Arial" panose="020B0604020202020204" pitchFamily="34" charset="0"/>
              <a:buChar char="•"/>
            </a:pPr>
            <a:r>
              <a:rPr lang="en-US" sz="1600" dirty="0">
                <a:solidFill>
                  <a:schemeClr val="bg1"/>
                </a:solidFill>
              </a:rPr>
              <a:t>A deeper dive into the type of products and the revenue generated from these products for each region would be key in guiding region-specific marketing strategies.</a:t>
            </a:r>
          </a:p>
          <a:p>
            <a:pPr marL="285750" indent="-285750" algn="just">
              <a:buClr>
                <a:schemeClr val="bg1"/>
              </a:buClr>
              <a:buFont typeface="Arial" panose="020B0604020202020204" pitchFamily="34" charset="0"/>
              <a:buChar char="•"/>
            </a:pPr>
            <a:endParaRPr lang="en-US" sz="1600" dirty="0">
              <a:solidFill>
                <a:schemeClr val="bg1"/>
              </a:solidFill>
            </a:endParaRPr>
          </a:p>
          <a:p>
            <a:pPr marL="285750" indent="-285750" algn="just">
              <a:buClr>
                <a:schemeClr val="bg1"/>
              </a:buClr>
              <a:buFont typeface="Arial" panose="020B0604020202020204" pitchFamily="34" charset="0"/>
              <a:buChar char="•"/>
            </a:pPr>
            <a:r>
              <a:rPr lang="en-US" sz="1600" dirty="0">
                <a:solidFill>
                  <a:schemeClr val="bg1"/>
                </a:solidFill>
              </a:rPr>
              <a:t>The company should consider incentivizing top revenue-generating customers to strengthen the relationship with these customers.</a:t>
            </a:r>
          </a:p>
          <a:p>
            <a:pPr marL="285750" indent="-285750" algn="just">
              <a:buClr>
                <a:schemeClr val="bg1"/>
              </a:buClr>
              <a:buFont typeface="Arial" panose="020B0604020202020204" pitchFamily="34" charset="0"/>
              <a:buChar char="•"/>
            </a:pPr>
            <a:endParaRPr lang="en-US" sz="1600" dirty="0">
              <a:solidFill>
                <a:schemeClr val="bg1"/>
              </a:solidFill>
            </a:endParaRPr>
          </a:p>
          <a:p>
            <a:pPr marL="285750" indent="-285750" algn="just">
              <a:buClr>
                <a:schemeClr val="bg1"/>
              </a:buClr>
              <a:buFont typeface="Arial" panose="020B0604020202020204" pitchFamily="34" charset="0"/>
              <a:buChar char="•"/>
            </a:pPr>
            <a:r>
              <a:rPr lang="en-US" sz="1600" dirty="0">
                <a:solidFill>
                  <a:schemeClr val="bg1"/>
                </a:solidFill>
              </a:rPr>
              <a:t>The European Market has more potential for growth and the company should aim at strategies that will increase its market positioning in the region.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904"/>
    </mc:Choice>
    <mc:Fallback>
      <p:transition spd="slow" advTm="42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TM04033927[[fn=Main Event]]</Template>
  <TotalTime>526</TotalTime>
  <Words>610</Words>
  <Application>Microsoft Office PowerPoint</Application>
  <PresentationFormat>On-screen Show (16:9)</PresentationFormat>
  <Paragraphs>53</Paragraphs>
  <Slides>10</Slides>
  <Notes>10</Notes>
  <HiddenSlides>0</HiddenSlides>
  <MMClips>10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Impact</vt:lpstr>
      <vt:lpstr>Main Event</vt:lpstr>
      <vt:lpstr>Tata Data Visualization: Empowering Business with Effective Insights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Tata Data Visualization: Empowering Business with Effective Insights</dc:title>
  <dc:creator>DELL</dc:creator>
  <cp:lastModifiedBy>Admin</cp:lastModifiedBy>
  <cp:revision>30</cp:revision>
  <dcterms:modified xsi:type="dcterms:W3CDTF">2024-07-07T10:59:37Z</dcterms:modified>
</cp:coreProperties>
</file>